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1"/>
  </p:notesMasterIdLst>
  <p:handoutMasterIdLst>
    <p:handoutMasterId r:id="rId32"/>
  </p:handoutMasterIdLst>
  <p:sldIdLst>
    <p:sldId id="496" r:id="rId5"/>
    <p:sldId id="2581" r:id="rId6"/>
    <p:sldId id="256" r:id="rId7"/>
    <p:sldId id="258" r:id="rId8"/>
    <p:sldId id="257" r:id="rId9"/>
    <p:sldId id="509" r:id="rId10"/>
    <p:sldId id="510" r:id="rId11"/>
    <p:sldId id="2582" r:id="rId12"/>
    <p:sldId id="507" r:id="rId13"/>
    <p:sldId id="50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2584" r:id="rId23"/>
    <p:sldId id="2577" r:id="rId24"/>
    <p:sldId id="2575" r:id="rId25"/>
    <p:sldId id="2578" r:id="rId26"/>
    <p:sldId id="2579" r:id="rId27"/>
    <p:sldId id="2564" r:id="rId28"/>
    <p:sldId id="2583" r:id="rId29"/>
    <p:sldId id="2580" r:id="rId3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28" y="96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172883-1C13-41FB-B771-8D3A586D24E6}" type="datetime1">
              <a:rPr lang="nb-NO" smtClean="0"/>
              <a:t>26.04.2026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960750-6CF6-41E0-80B8-F3F473B62EBC}" type="datetime1">
              <a:rPr lang="nb-NO" noProof="0" smtClean="0"/>
              <a:t>26.04.2026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73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91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8E78-C9FB-90DE-18A3-4048F1992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613EEAB-323D-E079-B48B-F36C517EF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BFAFB7F-DC33-3F03-36CC-81F9C4AC0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547BDD-3096-35F8-0A41-1FBCE6704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0931D-3DD1-43C0-8954-D83AE54EE7F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92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E0A13-9A68-6622-F098-2B3C3E52A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EE64CA7-929E-7CFC-E8BA-0C83EE446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DE6FC6D-A976-F6E3-BD74-C76DE71DC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E2FA87-DC7D-844A-F068-3C3045319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0931D-3DD1-43C0-8954-D83AE54EE7F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1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Enstemmig vedtak i FAU på Frøyland skule, SU er positive og kommunalt FAU jobbar med det same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0931D-3DD1-43C0-8954-D83AE54EE7FF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21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F17F0-4D68-4522-AAA9-C5A6B62C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215F072-7C15-E4F3-9891-54FEA5AC5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C864B3-015D-4A30-2519-9D088AB59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9EB0E05-FE4C-5116-E8A0-CA897BE3A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0931D-3DD1-43C0-8954-D83AE54EE7FF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8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0931D-3DD1-43C0-8954-D83AE54EE7FF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21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11" name="Rektangel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0" name="Rektangel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0" name="Rektangel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12" name="Plassholder for innhold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Rektangel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sX0" fmla="*/ 0 w 3877056"/>
              <a:gd name="csY0" fmla="*/ 0 h 27432"/>
              <a:gd name="csX1" fmla="*/ 723717 w 3877056"/>
              <a:gd name="csY1" fmla="*/ 0 h 27432"/>
              <a:gd name="csX2" fmla="*/ 1408664 w 3877056"/>
              <a:gd name="csY2" fmla="*/ 0 h 27432"/>
              <a:gd name="csX3" fmla="*/ 2093610 w 3877056"/>
              <a:gd name="csY3" fmla="*/ 0 h 27432"/>
              <a:gd name="csX4" fmla="*/ 2623475 w 3877056"/>
              <a:gd name="csY4" fmla="*/ 0 h 27432"/>
              <a:gd name="csX5" fmla="*/ 3192109 w 3877056"/>
              <a:gd name="csY5" fmla="*/ 0 h 27432"/>
              <a:gd name="csX6" fmla="*/ 3877056 w 3877056"/>
              <a:gd name="csY6" fmla="*/ 0 h 27432"/>
              <a:gd name="csX7" fmla="*/ 3877056 w 3877056"/>
              <a:gd name="csY7" fmla="*/ 27432 h 27432"/>
              <a:gd name="csX8" fmla="*/ 3230880 w 3877056"/>
              <a:gd name="csY8" fmla="*/ 27432 h 27432"/>
              <a:gd name="csX9" fmla="*/ 2701016 w 3877056"/>
              <a:gd name="csY9" fmla="*/ 27432 h 27432"/>
              <a:gd name="csX10" fmla="*/ 2171151 w 3877056"/>
              <a:gd name="csY10" fmla="*/ 27432 h 27432"/>
              <a:gd name="csX11" fmla="*/ 1486205 w 3877056"/>
              <a:gd name="csY11" fmla="*/ 27432 h 27432"/>
              <a:gd name="csX12" fmla="*/ 917570 w 3877056"/>
              <a:gd name="csY12" fmla="*/ 27432 h 27432"/>
              <a:gd name="csX13" fmla="*/ 0 w 3877056"/>
              <a:gd name="csY13" fmla="*/ 27432 h 27432"/>
              <a:gd name="csX14" fmla="*/ 0 w 3877056"/>
              <a:gd name="csY14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åndsform: Figur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3" name="Plassholder for tekst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Navn på presentatør</a:t>
            </a:r>
          </a:p>
        </p:txBody>
      </p:sp>
      <p:sp>
        <p:nvSpPr>
          <p:cNvPr id="14" name="Plassholder for tekst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E-post</a:t>
            </a:r>
          </a:p>
        </p:txBody>
      </p:sp>
      <p:sp>
        <p:nvSpPr>
          <p:cNvPr id="15" name="Plassholder for tekst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Nettsted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Rektangel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Rektangel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89920" cy="1188720"/>
          </a:xfrm>
        </p:spPr>
        <p:txBody>
          <a:bodyPr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011680"/>
            <a:ext cx="5074920" cy="420624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0963" y="2011680"/>
            <a:ext cx="5075237" cy="420624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59911E2-7BDF-655C-A107-1BA817F14A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nb-no"/>
              <a:t>Tittel på presentasjonen</a:t>
            </a:r>
            <a:endParaRPr lang="en-US" sz="900" dirty="0"/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7469F7E-DA26-B77A-24F9-A4A8A2CE583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r>
              <a:rPr lang="en-US"/>
              <a:t>30.10.2025</a:t>
            </a:r>
            <a:endParaRPr lang="en-US" sz="900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7A3FC417-2883-CB13-B3D3-A80CEA07C3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AEAA3239-9EA4-4A65-A281-97F994456D9F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96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ks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: Figur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>
                <a:solidFill>
                  <a:schemeClr val="bg1"/>
                </a:solidFill>
              </a:rPr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nb-NO" noProof="0" smtClean="0"/>
              <a:pPr/>
              <a:t>‹#›</a:t>
            </a:fld>
            <a:endParaRPr lang="nb-NO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Rektangel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: Figur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11" name="Rektangel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Rektangel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552069 w 10515600"/>
              <a:gd name="csY1" fmla="*/ 0 h 27432"/>
              <a:gd name="csX2" fmla="*/ 893826 w 10515600"/>
              <a:gd name="csY2" fmla="*/ 0 h 27432"/>
              <a:gd name="csX3" fmla="*/ 1761363 w 10515600"/>
              <a:gd name="csY3" fmla="*/ 0 h 27432"/>
              <a:gd name="csX4" fmla="*/ 2313432 w 10515600"/>
              <a:gd name="csY4" fmla="*/ 0 h 27432"/>
              <a:gd name="csX5" fmla="*/ 2865501 w 10515600"/>
              <a:gd name="csY5" fmla="*/ 0 h 27432"/>
              <a:gd name="csX6" fmla="*/ 3733038 w 10515600"/>
              <a:gd name="csY6" fmla="*/ 0 h 27432"/>
              <a:gd name="csX7" fmla="*/ 4179951 w 10515600"/>
              <a:gd name="csY7" fmla="*/ 0 h 27432"/>
              <a:gd name="csX8" fmla="*/ 5047488 w 10515600"/>
              <a:gd name="csY8" fmla="*/ 0 h 27432"/>
              <a:gd name="csX9" fmla="*/ 5915025 w 10515600"/>
              <a:gd name="csY9" fmla="*/ 0 h 27432"/>
              <a:gd name="csX10" fmla="*/ 6572250 w 10515600"/>
              <a:gd name="csY10" fmla="*/ 0 h 27432"/>
              <a:gd name="csX11" fmla="*/ 7439787 w 10515600"/>
              <a:gd name="csY11" fmla="*/ 0 h 27432"/>
              <a:gd name="csX12" fmla="*/ 7991856 w 10515600"/>
              <a:gd name="csY12" fmla="*/ 0 h 27432"/>
              <a:gd name="csX13" fmla="*/ 8543925 w 10515600"/>
              <a:gd name="csY13" fmla="*/ 0 h 27432"/>
              <a:gd name="csX14" fmla="*/ 9306306 w 10515600"/>
              <a:gd name="csY14" fmla="*/ 0 h 27432"/>
              <a:gd name="csX15" fmla="*/ 9858375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9753219 w 10515600"/>
              <a:gd name="csY18" fmla="*/ 27432 h 27432"/>
              <a:gd name="csX19" fmla="*/ 9411462 w 10515600"/>
              <a:gd name="csY19" fmla="*/ 27432 h 27432"/>
              <a:gd name="csX20" fmla="*/ 8964549 w 10515600"/>
              <a:gd name="csY20" fmla="*/ 27432 h 27432"/>
              <a:gd name="csX21" fmla="*/ 8097012 w 10515600"/>
              <a:gd name="csY21" fmla="*/ 27432 h 27432"/>
              <a:gd name="csX22" fmla="*/ 7439787 w 10515600"/>
              <a:gd name="csY22" fmla="*/ 27432 h 27432"/>
              <a:gd name="csX23" fmla="*/ 6992874 w 10515600"/>
              <a:gd name="csY23" fmla="*/ 27432 h 27432"/>
              <a:gd name="csX24" fmla="*/ 6335649 w 10515600"/>
              <a:gd name="csY24" fmla="*/ 27432 h 27432"/>
              <a:gd name="csX25" fmla="*/ 5993892 w 10515600"/>
              <a:gd name="csY25" fmla="*/ 27432 h 27432"/>
              <a:gd name="csX26" fmla="*/ 5652135 w 10515600"/>
              <a:gd name="csY26" fmla="*/ 27432 h 27432"/>
              <a:gd name="csX27" fmla="*/ 4994910 w 10515600"/>
              <a:gd name="csY27" fmla="*/ 27432 h 27432"/>
              <a:gd name="csX28" fmla="*/ 4547997 w 10515600"/>
              <a:gd name="csY28" fmla="*/ 27432 h 27432"/>
              <a:gd name="csX29" fmla="*/ 3785616 w 10515600"/>
              <a:gd name="csY29" fmla="*/ 27432 h 27432"/>
              <a:gd name="csX30" fmla="*/ 3338703 w 10515600"/>
              <a:gd name="csY30" fmla="*/ 27432 h 27432"/>
              <a:gd name="csX31" fmla="*/ 2576322 w 10515600"/>
              <a:gd name="csY31" fmla="*/ 27432 h 27432"/>
              <a:gd name="csX32" fmla="*/ 2234565 w 10515600"/>
              <a:gd name="csY32" fmla="*/ 27432 h 27432"/>
              <a:gd name="csX33" fmla="*/ 1472184 w 10515600"/>
              <a:gd name="csY33" fmla="*/ 27432 h 27432"/>
              <a:gd name="csX34" fmla="*/ 1025271 w 10515600"/>
              <a:gd name="csY34" fmla="*/ 27432 h 27432"/>
              <a:gd name="csX35" fmla="*/ 683514 w 10515600"/>
              <a:gd name="csY35" fmla="*/ 27432 h 27432"/>
              <a:gd name="csX36" fmla="*/ 0 w 10515600"/>
              <a:gd name="csY36" fmla="*/ 27432 h 27432"/>
              <a:gd name="csX37" fmla="*/ 0 w 10515600"/>
              <a:gd name="csY37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: Figur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8" name="Plassholder for bilde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7" name="Plassholder for bilde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9" name="Rektangel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34" name="Plassholder for tekst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35" name="Plassholder for tekst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36" name="Plassholder for tekst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37" name="Plassholder for tekst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dtstilt overskrift for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Rektangel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Rektangel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sX0" fmla="*/ 0 w 10900219"/>
              <a:gd name="csY0" fmla="*/ 0 h 18288"/>
              <a:gd name="csX1" fmla="*/ 463259 w 10900219"/>
              <a:gd name="csY1" fmla="*/ 0 h 18288"/>
              <a:gd name="csX2" fmla="*/ 1144523 w 10900219"/>
              <a:gd name="csY2" fmla="*/ 0 h 18288"/>
              <a:gd name="csX3" fmla="*/ 1934789 w 10900219"/>
              <a:gd name="csY3" fmla="*/ 0 h 18288"/>
              <a:gd name="csX4" fmla="*/ 2289046 w 10900219"/>
              <a:gd name="csY4" fmla="*/ 0 h 18288"/>
              <a:gd name="csX5" fmla="*/ 2643303 w 10900219"/>
              <a:gd name="csY5" fmla="*/ 0 h 18288"/>
              <a:gd name="csX6" fmla="*/ 3542571 w 10900219"/>
              <a:gd name="csY6" fmla="*/ 0 h 18288"/>
              <a:gd name="csX7" fmla="*/ 4223835 w 10900219"/>
              <a:gd name="csY7" fmla="*/ 0 h 18288"/>
              <a:gd name="csX8" fmla="*/ 4578092 w 10900219"/>
              <a:gd name="csY8" fmla="*/ 0 h 18288"/>
              <a:gd name="csX9" fmla="*/ 5259356 w 10900219"/>
              <a:gd name="csY9" fmla="*/ 0 h 18288"/>
              <a:gd name="csX10" fmla="*/ 6158624 w 10900219"/>
              <a:gd name="csY10" fmla="*/ 0 h 18288"/>
              <a:gd name="csX11" fmla="*/ 6730885 w 10900219"/>
              <a:gd name="csY11" fmla="*/ 0 h 18288"/>
              <a:gd name="csX12" fmla="*/ 7303147 w 10900219"/>
              <a:gd name="csY12" fmla="*/ 0 h 18288"/>
              <a:gd name="csX13" fmla="*/ 7984410 w 10900219"/>
              <a:gd name="csY13" fmla="*/ 0 h 18288"/>
              <a:gd name="csX14" fmla="*/ 8774676 w 10900219"/>
              <a:gd name="csY14" fmla="*/ 0 h 18288"/>
              <a:gd name="csX15" fmla="*/ 9564942 w 10900219"/>
              <a:gd name="csY15" fmla="*/ 0 h 18288"/>
              <a:gd name="csX16" fmla="*/ 10900219 w 10900219"/>
              <a:gd name="csY16" fmla="*/ 0 h 18288"/>
              <a:gd name="csX17" fmla="*/ 10900219 w 10900219"/>
              <a:gd name="csY17" fmla="*/ 18288 h 18288"/>
              <a:gd name="csX18" fmla="*/ 10436960 w 10900219"/>
              <a:gd name="csY18" fmla="*/ 18288 h 18288"/>
              <a:gd name="csX19" fmla="*/ 9537692 w 10900219"/>
              <a:gd name="csY19" fmla="*/ 18288 h 18288"/>
              <a:gd name="csX20" fmla="*/ 8856428 w 10900219"/>
              <a:gd name="csY20" fmla="*/ 18288 h 18288"/>
              <a:gd name="csX21" fmla="*/ 8502171 w 10900219"/>
              <a:gd name="csY21" fmla="*/ 18288 h 18288"/>
              <a:gd name="csX22" fmla="*/ 7820907 w 10900219"/>
              <a:gd name="csY22" fmla="*/ 18288 h 18288"/>
              <a:gd name="csX23" fmla="*/ 7248646 w 10900219"/>
              <a:gd name="csY23" fmla="*/ 18288 h 18288"/>
              <a:gd name="csX24" fmla="*/ 6676384 w 10900219"/>
              <a:gd name="csY24" fmla="*/ 18288 h 18288"/>
              <a:gd name="csX25" fmla="*/ 6104123 w 10900219"/>
              <a:gd name="csY25" fmla="*/ 18288 h 18288"/>
              <a:gd name="csX26" fmla="*/ 5531861 w 10900219"/>
              <a:gd name="csY26" fmla="*/ 18288 h 18288"/>
              <a:gd name="csX27" fmla="*/ 4741595 w 10900219"/>
              <a:gd name="csY27" fmla="*/ 18288 h 18288"/>
              <a:gd name="csX28" fmla="*/ 4060332 w 10900219"/>
              <a:gd name="csY28" fmla="*/ 18288 h 18288"/>
              <a:gd name="csX29" fmla="*/ 3706074 w 10900219"/>
              <a:gd name="csY29" fmla="*/ 18288 h 18288"/>
              <a:gd name="csX30" fmla="*/ 3133813 w 10900219"/>
              <a:gd name="csY30" fmla="*/ 18288 h 18288"/>
              <a:gd name="csX31" fmla="*/ 2343547 w 10900219"/>
              <a:gd name="csY31" fmla="*/ 18288 h 18288"/>
              <a:gd name="csX32" fmla="*/ 1880288 w 10900219"/>
              <a:gd name="csY32" fmla="*/ 18288 h 18288"/>
              <a:gd name="csX33" fmla="*/ 981020 w 10900219"/>
              <a:gd name="csY33" fmla="*/ 18288 h 18288"/>
              <a:gd name="csX34" fmla="*/ 0 w 10900219"/>
              <a:gd name="csY34" fmla="*/ 18288 h 18288"/>
              <a:gd name="csX35" fmla="*/ 0 w 10900219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>
                <a:solidFill>
                  <a:schemeClr val="tx1"/>
                </a:solidFill>
              </a:rPr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  <p:sldLayoutId id="2147483757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ng.com/videos/riverview/relatedvideo?q=vold%20traumer%20hjernen%20rvts&amp;mid=1457D09760141505AA251457D09760141505AA25&amp;ajaxhist=0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dirty="0"/>
              <a:t>Foreldremøte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b="1" dirty="0"/>
              <a:t>23. April 2026</a:t>
            </a:r>
            <a:endParaRPr lang="nb-N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49BDBB-9A9C-4A04-205B-7F829935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 fontScale="90000"/>
          </a:bodyPr>
          <a:lstStyle/>
          <a:p>
            <a:r>
              <a:rPr lang="nb-NO" dirty="0"/>
              <a:t>Bøker</a:t>
            </a:r>
            <a:br>
              <a:rPr lang="nb-NO" dirty="0"/>
            </a:br>
            <a:r>
              <a:rPr lang="nb-NO" dirty="0"/>
              <a:t>Lydbok</a:t>
            </a:r>
            <a:br>
              <a:rPr lang="nb-NO" dirty="0"/>
            </a:br>
            <a:r>
              <a:rPr lang="nb-NO" dirty="0"/>
              <a:t>Høytlesing</a:t>
            </a:r>
            <a:br>
              <a:rPr lang="nb-NO" dirty="0"/>
            </a:br>
            <a:r>
              <a:rPr lang="nb-NO" dirty="0" err="1"/>
              <a:t>Pickatale</a:t>
            </a:r>
            <a:r>
              <a:rPr lang="nb-NO" dirty="0"/>
              <a:t> (feide) 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938A7D6-CE60-56E9-F54D-4FB625910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426" r="12412" b="2"/>
          <a:stretch>
            <a:fillRect/>
          </a:stretch>
        </p:blipFill>
        <p:spPr>
          <a:xfrm>
            <a:off x="5303520" y="548640"/>
            <a:ext cx="6053328" cy="5431536"/>
          </a:xfrm>
          <a:prstGeom prst="rect">
            <a:avLst/>
          </a:prstGeom>
          <a:noFill/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80CEFD2-5B8A-327F-30E0-4D2071757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/>
          <a:lstStyle/>
          <a:p>
            <a:r>
              <a:rPr lang="nb-NO" dirty="0"/>
              <a:t>Elevene leser hver dag. 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15544C-C992-6011-47DA-38165DA9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9BB6527-024A-266F-8C3C-0778A3C0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C226AD0-83C6-E42D-D696-BB432E24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10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4569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Skriving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nb-NO" sz="3200">
                <a:solidFill>
                  <a:schemeClr val="bg1"/>
                </a:solidFill>
              </a:rPr>
              <a:t>Undertittel</a:t>
            </a:r>
          </a:p>
          <a:p>
            <a:pPr rt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43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B34DB1-A6AE-894F-DDC7-26EDB9AD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/>
          <a:p>
            <a:r>
              <a:rPr lang="nb-NO" dirty="0"/>
              <a:t>Forskjellig utgangspunkt </a:t>
            </a:r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C44CC9E-59DF-381F-995E-3DD9C676D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20" y="1781343"/>
            <a:ext cx="6053328" cy="2966130"/>
          </a:xfrm>
          <a:prstGeom prst="rect">
            <a:avLst/>
          </a:prstGeo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F5195B-3F31-EA6E-3BAB-EC2D3D971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Elevene kommer til skolen med ulike erfaringer i forhold til skriving. </a:t>
            </a:r>
          </a:p>
          <a:p>
            <a:r>
              <a:rPr lang="nb-NO" dirty="0"/>
              <a:t>Elevene har ulikt utgangspunkt, og noen strever og har vansker med skriving. </a:t>
            </a:r>
          </a:p>
          <a:p>
            <a:r>
              <a:rPr lang="nb-NO" dirty="0"/>
              <a:t>Det er vår jobb som lærere å tilrettelegge for alle elevene. 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FD0AA77-B5EF-EFFB-CCD2-214A2056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A34DAF1-4E11-5439-1142-3C705CFA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D50E3A-9477-8351-FF83-C13BBC67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12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4174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2333992-F851-B6FF-E554-34DE30D2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Målet vårt er å: 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E356BDA-224A-2A1F-9A4B-DCB973419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093" b="25117"/>
          <a:stretch>
            <a:fillRect/>
          </a:stretch>
        </p:blipFill>
        <p:spPr>
          <a:xfrm>
            <a:off x="838200" y="2075688"/>
            <a:ext cx="10515600" cy="4105656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47B298-E216-B1B3-59B4-F3E5EA30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329175-D423-CDDB-85DB-634DE5CF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901FA4-C76F-E20D-AA8B-D9D7C678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13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6411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5E7C2EC-AD22-75E8-06AF-67EF98FC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644652"/>
            <a:ext cx="5727816" cy="5568696"/>
          </a:xfrm>
        </p:spPr>
        <p:txBody>
          <a:bodyPr anchor="ctr"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sz="4400" b="1" dirty="0"/>
              <a:t>Vi jobber med skriving på ulike måter: </a:t>
            </a:r>
            <a:br>
              <a:rPr lang="nb-NO" b="1" dirty="0"/>
            </a:br>
            <a:r>
              <a:rPr lang="nb-NO" sz="4400" dirty="0"/>
              <a:t>Teknisk skriving- </a:t>
            </a:r>
            <a:r>
              <a:rPr lang="nb-NO" sz="2200" dirty="0"/>
              <a:t>handler om å forme bokstaver, </a:t>
            </a:r>
            <a:r>
              <a:rPr lang="nb-NO" sz="2200" dirty="0" err="1"/>
              <a:t>bokstavhus</a:t>
            </a:r>
            <a:r>
              <a:rPr lang="nb-NO" sz="2200" dirty="0"/>
              <a:t>, jobbe med tastatur. </a:t>
            </a:r>
            <a:endParaRPr lang="nb-NO" sz="4400" dirty="0"/>
          </a:p>
          <a:p>
            <a:r>
              <a:rPr lang="nb-NO" sz="4400" dirty="0"/>
              <a:t>Samskriving- </a:t>
            </a:r>
            <a:r>
              <a:rPr lang="nb-NO" sz="2000" dirty="0"/>
              <a:t>når to elever jobber sammen om en skriveoppgave. </a:t>
            </a:r>
            <a:br>
              <a:rPr lang="nb-NO" sz="4400" dirty="0"/>
            </a:br>
            <a:r>
              <a:rPr lang="nb-NO" sz="4400" dirty="0" err="1"/>
              <a:t>Skriveramme</a:t>
            </a:r>
            <a:r>
              <a:rPr lang="nb-NO" sz="4400" dirty="0"/>
              <a:t>- </a:t>
            </a:r>
            <a:r>
              <a:rPr lang="nb-NO" sz="2000" dirty="0"/>
              <a:t>når vi lager noen kriterier, og rammer inn det elevene skal skrive om. </a:t>
            </a:r>
            <a:br>
              <a:rPr lang="nb-NO" sz="4400" dirty="0"/>
            </a:br>
            <a:r>
              <a:rPr lang="nb-NO" sz="4400" dirty="0" err="1"/>
              <a:t>Friskriving</a:t>
            </a:r>
            <a:r>
              <a:rPr lang="nb-NO" sz="2000" dirty="0"/>
              <a:t>- eleven får dikte fritt, og bruke «</a:t>
            </a:r>
            <a:r>
              <a:rPr lang="nb-NO" sz="2000" dirty="0" err="1"/>
              <a:t>Barneskriving</a:t>
            </a:r>
            <a:r>
              <a:rPr lang="nb-NO" sz="2000" dirty="0"/>
              <a:t>» </a:t>
            </a:r>
            <a:br>
              <a:rPr lang="nb-NO" sz="4400" dirty="0"/>
            </a:br>
            <a:r>
              <a:rPr lang="nb-NO" sz="4400" dirty="0"/>
              <a:t>Skriving i alle fag- </a:t>
            </a:r>
            <a:r>
              <a:rPr lang="nb-NO" sz="2000" dirty="0"/>
              <a:t>Vi bruker alle fagene til å skrive ulike type tekst/sjangre. </a:t>
            </a:r>
            <a:br>
              <a:rPr lang="nb-NO" dirty="0"/>
            </a:br>
            <a:endParaRPr lang="nb-NO" dirty="0"/>
          </a:p>
          <a:p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37BA1C0-7A7C-0F4A-2A9D-41B29445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81" r="2" b="2"/>
          <a:stretch>
            <a:fillRect/>
          </a:stretch>
        </p:blipFill>
        <p:spPr>
          <a:xfrm>
            <a:off x="6364224" y="1307592"/>
            <a:ext cx="4992624" cy="4251960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4224D9-7F0B-3189-F717-3BF99D0C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D3D566-13D3-111D-2E05-EFF1CEE2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E28A25-A9D7-AC98-37D2-65D19DDA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14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5357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E426C9F-AE4F-0A9C-EA85-086FC8EC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 err="1"/>
              <a:t>WriteReader</a:t>
            </a:r>
            <a:r>
              <a:rPr lang="nb-NO" dirty="0"/>
              <a:t> – </a:t>
            </a:r>
            <a:r>
              <a:rPr lang="nb-NO" dirty="0" err="1"/>
              <a:t>bokstavmari</a:t>
            </a:r>
            <a:r>
              <a:rPr lang="nb-NO" dirty="0"/>
              <a:t> </a:t>
            </a:r>
            <a:endParaRPr lang="en-US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092B620-1F03-535A-E2DE-FDDF0BA857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7113" b="-2"/>
          <a:stretch>
            <a:fillRect/>
          </a:stretch>
        </p:blipFill>
        <p:spPr>
          <a:xfrm>
            <a:off x="838200" y="2304288"/>
            <a:ext cx="5181600" cy="3877056"/>
          </a:xfrm>
          <a:prstGeom prst="rect">
            <a:avLst/>
          </a:prstGeom>
          <a:noFill/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AAE4FCF-63F2-D3C1-BBF1-869D759E0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/>
          <a:lstStyle/>
          <a:p>
            <a:r>
              <a:rPr lang="nb-NO" dirty="0"/>
              <a:t>Vi bruker </a:t>
            </a:r>
            <a:r>
              <a:rPr lang="nb-NO" dirty="0" err="1"/>
              <a:t>WriteReader</a:t>
            </a:r>
            <a:r>
              <a:rPr lang="nb-NO" dirty="0"/>
              <a:t> (et skriveprogram) </a:t>
            </a:r>
          </a:p>
          <a:p>
            <a:r>
              <a:rPr lang="nb-NO" dirty="0"/>
              <a:t>Elevene kan skrive på sitt nivå. </a:t>
            </a:r>
          </a:p>
          <a:p>
            <a:r>
              <a:rPr lang="nb-NO" dirty="0"/>
              <a:t>De kan få </a:t>
            </a:r>
            <a:r>
              <a:rPr lang="nb-NO" dirty="0" err="1"/>
              <a:t>lydstøtte</a:t>
            </a:r>
            <a:r>
              <a:rPr lang="nb-NO" dirty="0"/>
              <a:t> om de trenger det. </a:t>
            </a:r>
          </a:p>
          <a:p>
            <a:r>
              <a:rPr lang="nb-NO" dirty="0"/>
              <a:t>Lærer kan bruke «</a:t>
            </a:r>
            <a:r>
              <a:rPr lang="nb-NO" dirty="0" err="1"/>
              <a:t>voksenskriving</a:t>
            </a:r>
            <a:r>
              <a:rPr lang="nb-NO" dirty="0"/>
              <a:t>».</a:t>
            </a:r>
          </a:p>
          <a:p>
            <a:r>
              <a:rPr lang="nb-NO" dirty="0"/>
              <a:t>Det er en egen bildebank, så det er enkelt for elevene å finne bilder. De kan også ta egne bilder. </a:t>
            </a:r>
            <a:endParaRPr lang="en-US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308012-63C2-BB1B-0D6A-5FC5A92A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07CC58-7E83-5B9A-FA52-9FF3FF98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5B7824-C431-463A-7587-55599A38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15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0522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A67DC0-1413-E91D-68D0-D76BEBAB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89920" cy="118872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F598C7B-D496-E0B0-A778-03B9E6619FB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603857" y="2011680"/>
            <a:ext cx="3238805" cy="4206240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190F2B-1E99-0F85-358A-87C7B9A257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0963" y="2011680"/>
            <a:ext cx="5075237" cy="4206240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Eleven har mye kunnskap om gjedda, men strever med skriving. </a:t>
            </a:r>
          </a:p>
          <a:p>
            <a:r>
              <a:rPr lang="nb-NO" dirty="0"/>
              <a:t>Blir fort frustrert når han må viske og arket blir styggere og styggere. </a:t>
            </a:r>
          </a:p>
          <a:p>
            <a:r>
              <a:rPr lang="nb-NO" dirty="0"/>
              <a:t>Med </a:t>
            </a:r>
            <a:r>
              <a:rPr lang="nb-NO" dirty="0" err="1"/>
              <a:t>WriteReader</a:t>
            </a:r>
            <a:r>
              <a:rPr lang="nb-NO" dirty="0"/>
              <a:t> kan han skrive på sitt nivå, får </a:t>
            </a:r>
            <a:r>
              <a:rPr lang="nb-NO" dirty="0" err="1"/>
              <a:t>lydstøtte</a:t>
            </a:r>
            <a:r>
              <a:rPr lang="nb-NO" dirty="0"/>
              <a:t> og kan skrive slik han tror ordene skrives. Den voksne kan skrive med «</a:t>
            </a:r>
            <a:r>
              <a:rPr lang="nb-NO" dirty="0" err="1"/>
              <a:t>Voksenskrift</a:t>
            </a:r>
            <a:r>
              <a:rPr lang="nb-NO" dirty="0"/>
              <a:t>» i firkanten under. </a:t>
            </a:r>
          </a:p>
          <a:p>
            <a:r>
              <a:rPr lang="nb-NO" dirty="0"/>
              <a:t>Han finner bilder og det blir ei fin bok. </a:t>
            </a:r>
          </a:p>
          <a:p>
            <a:r>
              <a:rPr lang="nb-NO" dirty="0"/>
              <a:t>Dette er grunnen til at det er viktig med </a:t>
            </a:r>
            <a:r>
              <a:rPr lang="nb-NO" dirty="0" err="1"/>
              <a:t>ipad</a:t>
            </a:r>
            <a:r>
              <a:rPr lang="nb-NO" dirty="0"/>
              <a:t> i skolen. Vi har mulighet til å differensiere og legge til rette for alle elevene med de utfordringene den enkelte har.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AF7935-3058-52FE-A52E-454AD58098F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EF24B8-466B-BC6C-996C-2A0707ED934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630B73-AC4B-2124-D157-0382F0CC00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16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3649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95F015D-6CA1-74D8-27CD-AACE3487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89920" cy="118872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4A28F3-0821-6337-88F8-7C8D21D19C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924767" y="2011680"/>
            <a:ext cx="4596985" cy="4206240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5A3E922-7B30-0914-7EEE-7AC5B3D640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0963" y="2011680"/>
            <a:ext cx="5075237" cy="4206240"/>
          </a:xfrm>
        </p:spPr>
        <p:txBody>
          <a:bodyPr/>
          <a:lstStyle/>
          <a:p>
            <a:r>
              <a:rPr lang="nb-NO" dirty="0"/>
              <a:t>Skrivefeil rettes av og til. </a:t>
            </a:r>
          </a:p>
          <a:p>
            <a:r>
              <a:rPr lang="nb-NO" dirty="0"/>
              <a:t>Når elevene får skrive fritt, retter vi ikke så mye når elevene går på 3.trinn. </a:t>
            </a:r>
          </a:p>
          <a:p>
            <a:r>
              <a:rPr lang="nb-NO" dirty="0"/>
              <a:t>Når vi har fokus på enkelte småord, stor bokstav osv. passer vi på at de skriver disse riktig i teksten.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5C6B56-FD2E-7F5F-CD94-EC067504B47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70C92-36D5-A701-A29D-918EBCE3B2B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CC35CF-6D86-E0D4-0FDC-0C694D0749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17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0479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745CCA3-23B5-74D3-103F-83E80964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89920" cy="118872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7DB9568-9654-76B7-33AB-213D528FE3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85800" y="2915850"/>
            <a:ext cx="5074920" cy="2397899"/>
          </a:xfrm>
          <a:prstGeom prst="rect">
            <a:avLst/>
          </a:prstGeom>
          <a:noFill/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A76A50B-F288-B981-95D4-6A51BC5C2A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0963" y="2011680"/>
            <a:ext cx="5075237" cy="4206240"/>
          </a:xfrm>
        </p:spPr>
        <p:txBody>
          <a:bodyPr/>
          <a:lstStyle/>
          <a:p>
            <a:r>
              <a:rPr lang="nb-NO" dirty="0"/>
              <a:t>Vi skriver hver dag, både for hånd og tastatur.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743CEF-9AB7-1231-1EC1-00E697A287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100BF2-0636-EBC4-A966-D3DAF18009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F2F004-BB46-53C2-B315-612D5B32CC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18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133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06F58-F76A-910E-E4B3-9ABD4A0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anchor="ctr">
            <a:normAutofit/>
          </a:bodyPr>
          <a:lstStyle/>
          <a:p>
            <a:r>
              <a:rPr lang="nb-NO" dirty="0"/>
              <a:t>Informasjon fra FAU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6F0DD0-BE30-683D-9A62-652CE17E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167AD08B-2BE3-4F30-4589-5792F267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30.10.2025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5A9DBF-F358-5F98-83EC-EA159B64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/>
              <a:t>Tittel på presentasjonen</a:t>
            </a:r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AAC5BE-E5FE-E376-C3A2-DEBA949B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AA3239-9EA4-4A65-A281-97F994456D9F}" type="slidenum">
              <a:rPr lang="en-US" smtClean="0"/>
              <a:pPr rtl="0"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5BC00F-1D37-51B0-4742-3B1088D9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152" y="649224"/>
            <a:ext cx="7642976" cy="5568696"/>
          </a:xfrm>
        </p:spPr>
        <p:txBody>
          <a:bodyPr/>
          <a:lstStyle/>
          <a:p>
            <a:br>
              <a:rPr lang="nb-NO" sz="6000" dirty="0"/>
            </a:br>
            <a:r>
              <a:rPr lang="nb-NO" sz="6000" dirty="0"/>
              <a:t>Vold i nære relasjoner</a:t>
            </a:r>
            <a:br>
              <a:rPr lang="nb-NO" sz="6000" dirty="0"/>
            </a:br>
            <a:r>
              <a:rPr lang="nb-NO" sz="5400" dirty="0"/>
              <a:t>Erasmus+</a:t>
            </a:r>
            <a:br>
              <a:rPr lang="nb-NO" sz="5400" dirty="0"/>
            </a:br>
            <a:r>
              <a:rPr lang="nb-NO" sz="5400" dirty="0"/>
              <a:t>Lesing</a:t>
            </a:r>
            <a:br>
              <a:rPr lang="nb-NO" sz="5400" dirty="0"/>
            </a:br>
            <a:r>
              <a:rPr lang="nb-NO" sz="5400" dirty="0"/>
              <a:t>Skriving</a:t>
            </a:r>
            <a:br>
              <a:rPr lang="nb-NO" sz="5400" dirty="0"/>
            </a:br>
            <a:r>
              <a:rPr lang="nb-NO" sz="5400" dirty="0"/>
              <a:t>Valg av </a:t>
            </a:r>
            <a:r>
              <a:rPr lang="nb-NO" sz="5400" dirty="0" err="1"/>
              <a:t>Foreldrekontakter</a:t>
            </a:r>
            <a:br>
              <a:rPr lang="nb-NO" sz="5400" dirty="0"/>
            </a:br>
            <a:r>
              <a:rPr lang="nb-NO" sz="5400" dirty="0"/>
              <a:t>Info fra FAU</a:t>
            </a:r>
            <a:br>
              <a:rPr lang="nb-NO" sz="5400" dirty="0"/>
            </a:br>
            <a:r>
              <a:rPr lang="nb-NO" sz="5400" dirty="0" err="1"/>
              <a:t>Dialogspillet</a:t>
            </a:r>
            <a:br>
              <a:rPr lang="nb-NO" dirty="0"/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D371BE-3C8B-B7D4-1B08-B374AB29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D84137-E62E-1020-A4D8-49EEE538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1266099-E44D-14E5-2D22-12CC36F7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>
                <a:solidFill>
                  <a:schemeClr val="bg1"/>
                </a:solidFill>
              </a:rPr>
              <a:t>Tittel på presentasjonen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F4987E9-413C-8E3A-53DF-E1C715CB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2</a:t>
            </a:fld>
            <a:endParaRPr lang="nb-NO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5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4E97B-179D-D860-0958-E730F88E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73350005-6B3D-19E1-76F4-FD70771CF7A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D28B00A4-DEB5-11AC-9EE6-D1CC1F16D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4214BF8F-3015-85AD-E3D7-ADA15102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6" name="Bilde 25" descr="Et bilde som inneholder Font, tekst, skjermbilde, Grafikk&#10;&#10;KI-generert innhold kan være feil.">
            <a:extLst>
              <a:ext uri="{FF2B5EF4-FFF2-40B4-BE49-F238E27FC236}">
                <a16:creationId xmlns:a16="http://schemas.microsoft.com/office/drawing/2014/main" id="{AB3CA2FA-982D-C1EF-F598-624949327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0400" y="-626926"/>
            <a:ext cx="12852400" cy="85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7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9C076-712A-F917-69FF-D3CAF249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B95EC02-94C2-4BFA-A931-7D5AB9F2404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B10D633-C31F-FBC1-1AB3-8014F51F399B}"/>
              </a:ext>
            </a:extLst>
          </p:cNvPr>
          <p:cNvSpPr txBox="1"/>
          <p:nvPr/>
        </p:nvSpPr>
        <p:spPr>
          <a:xfrm>
            <a:off x="676274" y="1158027"/>
            <a:ext cx="10906125" cy="1508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buNone/>
            </a:pPr>
            <a:r>
              <a:rPr lang="nb-N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 er smarttelefonfri barndom?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3F14A82-89C4-1F40-FA81-0BCF6BBDC0C0}"/>
              </a:ext>
            </a:extLst>
          </p:cNvPr>
          <p:cNvSpPr txBox="1"/>
          <p:nvPr/>
        </p:nvSpPr>
        <p:spPr>
          <a:xfrm>
            <a:off x="676274" y="2268278"/>
            <a:ext cx="11160126" cy="3690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bg1"/>
                </a:solidFill>
                <a:latin typeface="Arial"/>
                <a:ea typeface="+mn-lt"/>
                <a:cs typeface="Arial"/>
              </a:rPr>
              <a:t>Nettverk med foreldre som samarbeider om å utsetta smarttelefon til etter barneskulen.</a:t>
            </a:r>
            <a:endParaRPr lang="en-US" sz="20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bg1"/>
                </a:solidFill>
                <a:latin typeface="Arial"/>
                <a:ea typeface="+mn-lt"/>
                <a:cs typeface="Arial"/>
              </a:rPr>
              <a:t>Målet er å gi barn meir leik, mindre digitalt press og ein tryggare oppvekst.</a:t>
            </a:r>
            <a:endParaRPr lang="nb-NO" sz="20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bg1"/>
                </a:solidFill>
                <a:latin typeface="Arial"/>
                <a:ea typeface="+mn-lt"/>
                <a:cs typeface="Arial"/>
              </a:rPr>
              <a:t>Over 650 skular har foreldre som jobbar for dette. </a:t>
            </a:r>
            <a:endParaRPr lang="en-US" sz="20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bg1"/>
                </a:solidFill>
                <a:latin typeface="Arial"/>
                <a:cs typeface="Arial"/>
              </a:rPr>
              <a:t>80–95 % av norske foreldre ønsker samarbeid om å venta med 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smarttelefon.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40510E19-A21B-9F1C-D536-628C45A9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4C2BC081-CF71-A49A-F9D0-648E03BC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6" name="Bilde 25" descr="Et bilde som inneholder Font, tekst, skjermbilde, Grafikk&#10;&#10;KI-generert innhold kan være feil.">
            <a:extLst>
              <a:ext uri="{FF2B5EF4-FFF2-40B4-BE49-F238E27FC236}">
                <a16:creationId xmlns:a16="http://schemas.microsoft.com/office/drawing/2014/main" id="{A8046C94-EFFA-902B-C91E-228C2DCE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0593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35067D6-1732-48AC-A5B5-134FF3A6794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9659565-0A31-4E0F-888D-D53D1CB32D49}"/>
              </a:ext>
            </a:extLst>
          </p:cNvPr>
          <p:cNvSpPr txBox="1"/>
          <p:nvPr/>
        </p:nvSpPr>
        <p:spPr>
          <a:xfrm>
            <a:off x="676274" y="1158027"/>
            <a:ext cx="10906125" cy="1508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buNone/>
            </a:pPr>
            <a:r>
              <a:rPr lang="nb-N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Smarttelefonfri barndom på Frøyland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734AAA0-A985-4A6D-BB54-F7185BB96C43}"/>
              </a:ext>
            </a:extLst>
          </p:cNvPr>
          <p:cNvSpPr txBox="1"/>
          <p:nvPr/>
        </p:nvSpPr>
        <p:spPr>
          <a:xfrm>
            <a:off x="676274" y="2268278"/>
            <a:ext cx="9182101" cy="3690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Frøyland skule er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smarttelefonfri skule, og skal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fortsetta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det.</a:t>
            </a:r>
            <a:b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 ønsker at barna ved Frøyland skule skal få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smarttelefonfri barndom, og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oppfordrar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føresette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å venta med å gi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smarttelefon til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startar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ungdomsskulen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 ønsker å oppnå dette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innan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2030.</a:t>
            </a:r>
            <a:b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oppfordrar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skulen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å ta dette opp som tema på foreldremøte på første trinn, slik at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 stå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b-N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 02.02.2026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67918F7-399A-FF39-C6F7-202BA06235A2}"/>
              </a:ext>
            </a:extLst>
          </p:cNvPr>
          <p:cNvSpPr txBox="1"/>
          <p:nvPr/>
        </p:nvSpPr>
        <p:spPr>
          <a:xfrm>
            <a:off x="676275" y="660971"/>
            <a:ext cx="10906125" cy="38608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0" algn="l">
              <a:buNone/>
            </a:pPr>
            <a:r>
              <a:rPr lang="nb-N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Vedtak i FAU: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CE00BBF-D13B-ED25-5057-C6D463A2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DBD789E1-ADD5-E49B-3308-839F6ACB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6" name="Bilde 25" descr="Et bilde som inneholder Font, tekst, skjermbilde, Grafikk&#10;&#10;KI-generert innhold kan være feil.">
            <a:extLst>
              <a:ext uri="{FF2B5EF4-FFF2-40B4-BE49-F238E27FC236}">
                <a16:creationId xmlns:a16="http://schemas.microsoft.com/office/drawing/2014/main" id="{F4BED9A5-102B-351B-C0E6-D23BEE89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0593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EC410-4847-C1D1-FE5C-EDCF1A81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43F2CBC-AD66-4740-784F-FAFFAF65446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3D3B721-7697-6683-F1D2-AB06EB884DB8}"/>
              </a:ext>
            </a:extLst>
          </p:cNvPr>
          <p:cNvSpPr txBox="1"/>
          <p:nvPr/>
        </p:nvSpPr>
        <p:spPr>
          <a:xfrm>
            <a:off x="490537" y="1055377"/>
            <a:ext cx="11210926" cy="1508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nb-NO" sz="4400" b="1" dirty="0">
                <a:solidFill>
                  <a:schemeClr val="bg1"/>
                </a:solidFill>
                <a:latin typeface="Arial"/>
                <a:cs typeface="Arial"/>
              </a:rPr>
              <a:t>Slik jobbar </a:t>
            </a:r>
            <a:r>
              <a:rPr lang="nb-NO" sz="4400" b="1" dirty="0" err="1">
                <a:solidFill>
                  <a:schemeClr val="bg1"/>
                </a:solidFill>
                <a:latin typeface="Arial"/>
                <a:cs typeface="Arial"/>
              </a:rPr>
              <a:t>me</a:t>
            </a:r>
            <a:r>
              <a:rPr lang="nb-NO" sz="4400" b="1" dirty="0">
                <a:solidFill>
                  <a:schemeClr val="bg1"/>
                </a:solidFill>
                <a:latin typeface="Arial"/>
                <a:cs typeface="Arial"/>
              </a:rPr>
              <a:t> med vedtaket på Frøyland</a:t>
            </a:r>
            <a:endParaRPr lang="nb-N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980CF2C-8E8E-9505-30AD-5A0CFAB8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D0127C6-2DEB-8061-46C1-1A4807DA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6" name="Bilde 25" descr="Et bilde som inneholder Font, tekst, skjermbilde, Grafikk&#10;&#10;KI-generert innhold kan være feil.">
            <a:extLst>
              <a:ext uri="{FF2B5EF4-FFF2-40B4-BE49-F238E27FC236}">
                <a16:creationId xmlns:a16="http://schemas.microsoft.com/office/drawing/2014/main" id="{B2C03953-976F-9139-F4D0-D8EB44381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05939"/>
            <a:ext cx="5715000" cy="3810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C06A025-008B-F052-511B-1B9F27A109E7}"/>
              </a:ext>
            </a:extLst>
          </p:cNvPr>
          <p:cNvSpPr txBox="1"/>
          <p:nvPr/>
        </p:nvSpPr>
        <p:spPr>
          <a:xfrm>
            <a:off x="700087" y="2061005"/>
            <a:ext cx="3167060" cy="2781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0" algn="l">
              <a:spcAft>
                <a:spcPts val="1800"/>
              </a:spcAft>
              <a:buNone/>
            </a:pPr>
            <a:r>
              <a:rPr lang="nb-NO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n-NO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Ny arbeidsgruppe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nn-NO" dirty="0">
                <a:solidFill>
                  <a:schemeClr val="bg1"/>
                </a:solidFill>
                <a:latin typeface="Arial"/>
                <a:cs typeface="Arial"/>
              </a:rPr>
              <a:t>FAU opprettar ei arbeidsgruppe som jobbar med smartelefonfri barndom </a:t>
            </a:r>
            <a:r>
              <a:rPr lang="nn-NO">
                <a:solidFill>
                  <a:schemeClr val="bg1"/>
                </a:solidFill>
                <a:latin typeface="Arial"/>
                <a:cs typeface="Arial"/>
              </a:rPr>
              <a:t>på Frøyland.</a:t>
            </a:r>
            <a:endParaRPr lang="nn-NO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87DD641-2A42-409E-0F29-38C1F8876D9B}"/>
              </a:ext>
            </a:extLst>
          </p:cNvPr>
          <p:cNvSpPr txBox="1"/>
          <p:nvPr/>
        </p:nvSpPr>
        <p:spPr>
          <a:xfrm>
            <a:off x="4476748" y="2061005"/>
            <a:ext cx="3363354" cy="2781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0" algn="l">
              <a:spcAft>
                <a:spcPts val="1800"/>
              </a:spcAft>
              <a:buNone/>
            </a:pPr>
            <a:r>
              <a:rPr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Felles info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nn-NO" dirty="0">
                <a:solidFill>
                  <a:schemeClr val="bg1"/>
                </a:solidFill>
                <a:latin typeface="Arial"/>
                <a:cs typeface="Arial"/>
              </a:rPr>
              <a:t>Arbeidsgruppa har ansvar for eit innlegg på foreldremøtet til nye </a:t>
            </a:r>
            <a:r>
              <a:rPr lang="nn-NO">
                <a:solidFill>
                  <a:schemeClr val="bg1"/>
                </a:solidFill>
                <a:latin typeface="Arial"/>
                <a:cs typeface="Arial"/>
              </a:rPr>
              <a:t>førsteklassingar våren før skulestart.</a:t>
            </a:r>
            <a:endParaRPr lang="nn-NO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15C8E18-A99B-DE45-BF7C-E7C0503C5A41}"/>
              </a:ext>
            </a:extLst>
          </p:cNvPr>
          <p:cNvSpPr txBox="1"/>
          <p:nvPr/>
        </p:nvSpPr>
        <p:spPr>
          <a:xfrm>
            <a:off x="8334374" y="2061004"/>
            <a:ext cx="3095625" cy="2781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algn="l">
              <a:spcAft>
                <a:spcPts val="1800"/>
              </a:spcAft>
              <a:buNone/>
            </a:pPr>
            <a:r>
              <a:rPr lang="nb-NO" sz="54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>3</a:t>
            </a:r>
            <a:r>
              <a:rPr dirty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endParaRPr lang="en-US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marL="0" algn="l">
              <a:lnSpc>
                <a:spcPct val="110000"/>
              </a:lnSpc>
              <a:spcAft>
                <a:spcPts val="900"/>
              </a:spcAft>
              <a:buNone/>
            </a:pPr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Inspirasjonssamling</a:t>
            </a:r>
            <a:endParaRPr>
              <a:solidFill>
                <a:schemeClr val="bg1"/>
              </a:solidFill>
              <a:latin typeface="Avenir Next LT Pro Light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n-NO" dirty="0">
                <a:solidFill>
                  <a:schemeClr val="bg1"/>
                </a:solidFill>
                <a:latin typeface="Arial"/>
                <a:cs typeface="Arial"/>
              </a:rPr>
              <a:t>Arbeidsgruppa arrangerer ei </a:t>
            </a:r>
            <a:r>
              <a:rPr lang="nn-NO">
                <a:solidFill>
                  <a:schemeClr val="bg1"/>
                </a:solidFill>
                <a:latin typeface="Arial"/>
                <a:cs typeface="Arial"/>
              </a:rPr>
              <a:t>årleg inspirasjonssamling om smarttelefonfri barndom som er open for alle foreldre på </a:t>
            </a:r>
            <a:r>
              <a:rPr lang="nn-NO" dirty="0">
                <a:solidFill>
                  <a:schemeClr val="bg1"/>
                </a:solidFill>
                <a:latin typeface="Arial"/>
                <a:cs typeface="Arial"/>
              </a:rPr>
              <a:t>Frøyland skule.</a:t>
            </a:r>
            <a:endParaRPr lang="nn-NO">
              <a:solidFill>
                <a:schemeClr val="bg1"/>
              </a:solidFill>
            </a:endParaRPr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EF170C38-8F4C-CE47-DB35-1178A03E7C90}"/>
              </a:ext>
            </a:extLst>
          </p:cNvPr>
          <p:cNvSpPr txBox="1"/>
          <p:nvPr/>
        </p:nvSpPr>
        <p:spPr>
          <a:xfrm>
            <a:off x="6129336" y="5745584"/>
            <a:ext cx="6260855" cy="2781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nb-NO" sz="2000" b="1" dirty="0">
                <a:solidFill>
                  <a:schemeClr val="bg1"/>
                </a:solidFill>
                <a:latin typeface="Arial"/>
                <a:cs typeface="Arial"/>
              </a:rPr>
              <a:t>Kontakt FAU for å bli med i arbeidsgruppa</a:t>
            </a:r>
          </a:p>
        </p:txBody>
      </p:sp>
    </p:spTree>
    <p:extLst>
      <p:ext uri="{BB962C8B-B14F-4D97-AF65-F5344CB8AC3E}">
        <p14:creationId xmlns:p14="http://schemas.microsoft.com/office/powerpoint/2010/main" val="79190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35067D6-1732-48AC-A5B5-134FF3A6794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4E8B1C-ADFF-FD33-1DBC-78E9FB4BEA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solidFill>
            <a:srgbClr val="122235"/>
          </a:solidFill>
        </p:spPr>
        <p:txBody>
          <a:bodyPr/>
          <a:lstStyle/>
          <a:p>
            <a:pPr rtl="0"/>
            <a:fld id="{AEAA3239-9EA4-4A65-A281-97F994456D9F}" type="slidenum">
              <a:rPr lang="en-US" smtClean="0"/>
              <a:pPr rtl="0"/>
              <a:t>24</a:t>
            </a:fld>
            <a:endParaRPr lang="en-US" sz="9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9659565-0A31-4E0F-888D-D53D1CB32D49}"/>
              </a:ext>
            </a:extLst>
          </p:cNvPr>
          <p:cNvSpPr txBox="1"/>
          <p:nvPr/>
        </p:nvSpPr>
        <p:spPr>
          <a:xfrm>
            <a:off x="685799" y="1127125"/>
            <a:ext cx="10906125" cy="1508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buNone/>
            </a:pPr>
            <a:r>
              <a:rPr lang="nb-NO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Spond</a:t>
            </a:r>
            <a:r>
              <a:rPr lang="nb-NO" sz="4000" b="1" dirty="0">
                <a:latin typeface="Arial" panose="020B0604020202020204" pitchFamily="34" charset="0"/>
                <a:cs typeface="Arial" panose="020B0604020202020204" pitchFamily="34" charset="0"/>
              </a:rPr>
              <a:t> som foreldrekommunikasjon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734AAA0-A985-4A6D-BB54-F7185BB96C43}"/>
              </a:ext>
            </a:extLst>
          </p:cNvPr>
          <p:cNvSpPr txBox="1"/>
          <p:nvPr/>
        </p:nvSpPr>
        <p:spPr>
          <a:xfrm>
            <a:off x="685799" y="2040072"/>
            <a:ext cx="11285483" cy="3690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nb-NO" sz="2000" dirty="0">
                <a:latin typeface="Arial"/>
                <a:cs typeface="Arial"/>
              </a:rPr>
              <a:t>FAU på Frøyland skule </a:t>
            </a:r>
            <a:r>
              <a:rPr lang="nb-NO" sz="2000" dirty="0" err="1">
                <a:latin typeface="Arial"/>
                <a:cs typeface="Arial"/>
              </a:rPr>
              <a:t>oppfordrar</a:t>
            </a:r>
            <a:r>
              <a:rPr lang="nb-NO" sz="2000" dirty="0">
                <a:latin typeface="Arial"/>
                <a:cs typeface="Arial"/>
              </a:rPr>
              <a:t> foreldre til å bruka </a:t>
            </a:r>
            <a:r>
              <a:rPr lang="nb-NO" sz="2000" dirty="0" err="1">
                <a:latin typeface="Arial"/>
                <a:cs typeface="Arial"/>
              </a:rPr>
              <a:t>Spond</a:t>
            </a:r>
            <a:r>
              <a:rPr lang="nb-NO" sz="2000" dirty="0">
                <a:latin typeface="Arial"/>
                <a:cs typeface="Arial"/>
              </a:rPr>
              <a:t> i staden for Facebook.</a:t>
            </a:r>
            <a:endParaRPr lang="nb-NO" dirty="0">
              <a:latin typeface="Avenir Next LT Pro Light"/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nb-NO" sz="2000" dirty="0" err="1">
                <a:latin typeface="Arial"/>
                <a:cs typeface="Arial"/>
              </a:rPr>
              <a:t>Spond</a:t>
            </a:r>
            <a:r>
              <a:rPr lang="nb-NO" sz="2000" dirty="0">
                <a:latin typeface="Arial"/>
                <a:cs typeface="Arial"/>
              </a:rPr>
              <a:t> er utvikla for trygg kommunikasjon i barne- og foreldregrupper.</a:t>
            </a:r>
            <a:endParaRPr lang="nb-NO" dirty="0"/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 dirty="0" err="1">
                <a:latin typeface="Arial"/>
                <a:cs typeface="Arial"/>
              </a:rPr>
              <a:t>Spond</a:t>
            </a:r>
            <a:r>
              <a:rPr lang="nb-NO" sz="2000" dirty="0">
                <a:latin typeface="Arial"/>
                <a:cs typeface="Arial"/>
              </a:rPr>
              <a:t> er utvikla i Norge.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000" dirty="0" err="1">
                <a:latin typeface="Arial"/>
                <a:cs typeface="Arial"/>
              </a:rPr>
              <a:t>Spond</a:t>
            </a:r>
            <a:r>
              <a:rPr lang="nb-NO" sz="2000" dirty="0">
                <a:latin typeface="Arial"/>
                <a:cs typeface="Arial"/>
              </a:rPr>
              <a:t> driv </a:t>
            </a:r>
            <a:r>
              <a:rPr lang="nb-NO" sz="2000" dirty="0" err="1">
                <a:latin typeface="Arial"/>
                <a:cs typeface="Arial"/>
              </a:rPr>
              <a:t>ikkje</a:t>
            </a:r>
            <a:r>
              <a:rPr lang="nb-NO" sz="2000" dirty="0">
                <a:latin typeface="Arial"/>
                <a:cs typeface="Arial"/>
              </a:rPr>
              <a:t> med </a:t>
            </a:r>
            <a:r>
              <a:rPr lang="nb-NO" sz="2000" dirty="0" err="1">
                <a:latin typeface="Arial"/>
                <a:cs typeface="Arial"/>
              </a:rPr>
              <a:t>vidaresal</a:t>
            </a:r>
            <a:r>
              <a:rPr lang="nb-NO" sz="2000" dirty="0">
                <a:latin typeface="Arial"/>
                <a:cs typeface="Arial"/>
              </a:rPr>
              <a:t> av </a:t>
            </a:r>
            <a:r>
              <a:rPr lang="nb-NO" sz="2000" dirty="0" err="1">
                <a:latin typeface="Arial"/>
                <a:cs typeface="Arial"/>
              </a:rPr>
              <a:t>personopplysningar</a:t>
            </a:r>
            <a:r>
              <a:rPr lang="nb-NO" sz="2000" dirty="0">
                <a:latin typeface="Arial"/>
                <a:cs typeface="Arial"/>
              </a:rPr>
              <a:t> slik som for eksempel Facebook.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Bilde 18" descr="Et bilde som inneholder Font, Grafikk, grafisk design, logo&#10;&#10;KI-generert innhold kan være feil.">
            <a:extLst>
              <a:ext uri="{FF2B5EF4-FFF2-40B4-BE49-F238E27FC236}">
                <a16:creationId xmlns:a16="http://schemas.microsoft.com/office/drawing/2014/main" id="{A175ADC1-22E2-7061-714E-41E5CECB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2"/>
          <a:stretch>
            <a:fillRect/>
          </a:stretch>
        </p:blipFill>
        <p:spPr>
          <a:xfrm>
            <a:off x="533400" y="5810947"/>
            <a:ext cx="2148155" cy="5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B1ABD-0027-FB2C-A405-4D9E63AE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 av </a:t>
            </a:r>
            <a:r>
              <a:rPr lang="nb-NO" dirty="0" err="1"/>
              <a:t>foreldrekontakter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C9124-A691-4D86-75DE-C828E43D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De som er hoved </a:t>
            </a:r>
            <a:r>
              <a:rPr lang="nb-NO" dirty="0" err="1"/>
              <a:t>foreldrekontakter</a:t>
            </a:r>
            <a:r>
              <a:rPr lang="nb-NO" dirty="0"/>
              <a:t> i 4. klasse: </a:t>
            </a:r>
          </a:p>
          <a:p>
            <a:r>
              <a:rPr lang="nb-NO" dirty="0"/>
              <a:t>Linn Serigstad Hølland (4a) </a:t>
            </a:r>
          </a:p>
          <a:p>
            <a:r>
              <a:rPr lang="nb-NO" dirty="0"/>
              <a:t>Christer Voll (4b) </a:t>
            </a:r>
          </a:p>
          <a:p>
            <a:r>
              <a:rPr lang="nb-NO"/>
              <a:t>Caroline </a:t>
            </a:r>
            <a:r>
              <a:rPr lang="nb-NO" dirty="0"/>
              <a:t>Vinningland Søyland (4c) </a:t>
            </a:r>
          </a:p>
          <a:p>
            <a:endParaRPr lang="nb-NO" dirty="0"/>
          </a:p>
          <a:p>
            <a:r>
              <a:rPr lang="nb-NO" dirty="0"/>
              <a:t>Vara som ble valgt inn: </a:t>
            </a:r>
          </a:p>
          <a:p>
            <a:r>
              <a:rPr lang="nb-NO" dirty="0"/>
              <a:t>Alice Friestad (4a) </a:t>
            </a:r>
          </a:p>
          <a:p>
            <a:r>
              <a:rPr lang="nb-NO" dirty="0"/>
              <a:t>Åge Steffen </a:t>
            </a:r>
            <a:r>
              <a:rPr lang="nb-NO" dirty="0" err="1"/>
              <a:t>Prestø</a:t>
            </a:r>
            <a:r>
              <a:rPr lang="nb-NO" dirty="0"/>
              <a:t> </a:t>
            </a:r>
            <a:r>
              <a:rPr lang="nb-NO" dirty="0" err="1"/>
              <a:t>Cortes</a:t>
            </a:r>
            <a:r>
              <a:rPr lang="nb-NO" dirty="0"/>
              <a:t> Andreassen (4b) </a:t>
            </a:r>
          </a:p>
          <a:p>
            <a:r>
              <a:rPr lang="nb-NO" dirty="0"/>
              <a:t>Anne Marit Kjølleberg (4c) </a:t>
            </a:r>
          </a:p>
          <a:p>
            <a:endParaRPr lang="nb-NO" dirty="0"/>
          </a:p>
          <a:p>
            <a:r>
              <a:rPr lang="nb-NO" dirty="0"/>
              <a:t>Tusen takk for jobben som Silje, Michelle og Monica har gjort!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2F101-11B4-4B7A-1C38-36C3E61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E68D13-B349-D9F9-2446-476A1BA3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F97176-F648-41FD-1EAA-BDCA69C6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nb-NO" noProof="0" smtClean="0"/>
              <a:t>25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483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3E9B20B-4E56-C8EC-6038-FB10E28F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 err="1"/>
              <a:t>Dialogspillet</a:t>
            </a:r>
            <a:endParaRPr lang="en-US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95D6A9A-42FF-34C7-CF70-20411096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30.10.2025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02AB5A-73B9-042A-4B2F-E4C0A297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/>
              <a:t>Tittel på presentasjonen</a:t>
            </a:r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4AB557-E3EC-C7E2-8F00-76A69943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AA3239-9EA4-4A65-A281-97F994456D9F}" type="slidenum">
              <a:rPr lang="en-US" smtClean="0"/>
              <a:pPr rtl="0"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0D1068-AD6F-0A19-1EEC-E4D7CD311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Foreldrene satt i </a:t>
            </a:r>
            <a:r>
              <a:rPr lang="nb-NO" dirty="0" err="1"/>
              <a:t>vennegruppene</a:t>
            </a:r>
            <a:r>
              <a:rPr lang="nb-NO" dirty="0"/>
              <a:t> og spilte «</a:t>
            </a:r>
            <a:r>
              <a:rPr lang="nb-NO" dirty="0" err="1"/>
              <a:t>Dialogspillet</a:t>
            </a:r>
            <a:r>
              <a:rPr lang="nb-NO" dirty="0"/>
              <a:t>». De snakket om ulike påstander. </a:t>
            </a:r>
          </a:p>
          <a:p>
            <a:r>
              <a:rPr lang="nb-NO" dirty="0"/>
              <a:t>Påstandene: </a:t>
            </a:r>
          </a:p>
          <a:p>
            <a:r>
              <a:rPr lang="nb-NO" dirty="0"/>
              <a:t>Det er viktig at alle på trinnet har samme innetider. </a:t>
            </a:r>
          </a:p>
          <a:p>
            <a:r>
              <a:rPr lang="nb-NO" dirty="0"/>
              <a:t>Jeg vet hvordan barnet mitt oppfører seg på mobil/nett. </a:t>
            </a:r>
          </a:p>
          <a:p>
            <a:r>
              <a:rPr lang="nb-NO" dirty="0"/>
              <a:t>Barnet mitt har stort sett alltid noen å være sammen med. </a:t>
            </a:r>
          </a:p>
          <a:p>
            <a:r>
              <a:rPr lang="nb-NO" dirty="0"/>
              <a:t>Vi </a:t>
            </a:r>
            <a:r>
              <a:rPr lang="nb-NO" dirty="0" err="1"/>
              <a:t>fremsnakker</a:t>
            </a:r>
            <a:r>
              <a:rPr lang="nb-NO" dirty="0"/>
              <a:t> skolens regler selv om vi er uenige i dem. </a:t>
            </a:r>
          </a:p>
          <a:p>
            <a:r>
              <a:rPr lang="nb-NO" dirty="0"/>
              <a:t>Aldersgrense er veiledende. </a:t>
            </a:r>
          </a:p>
          <a:p>
            <a:r>
              <a:rPr lang="nb-NO" dirty="0"/>
              <a:t>Det er ok at den voksne er på mobilen når eleven leser </a:t>
            </a:r>
            <a:r>
              <a:rPr lang="nb-NO" dirty="0" err="1"/>
              <a:t>leseleksen</a:t>
            </a:r>
            <a:endParaRPr lang="nb-NO" dirty="0"/>
          </a:p>
          <a:p>
            <a:r>
              <a:rPr lang="nb-NO" dirty="0"/>
              <a:t>Når barnet mitt har oppført seg ugreit på skolen /fritid vil jeg ha beskjed</a:t>
            </a:r>
          </a:p>
          <a:p>
            <a:r>
              <a:rPr lang="nb-NO" dirty="0"/>
              <a:t>Konflikthåndtering er en viktig del av utviklingen. Jeg gir barnet mitt rom til å først å forsøke å ordne opp selv. </a:t>
            </a:r>
          </a:p>
          <a:p>
            <a:r>
              <a:rPr lang="nb-NO" dirty="0"/>
              <a:t>Aldersgrense på sosiale medier er 13 år.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738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VOLD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/>
              <a:t>5-8% av barn opplever alvorlige former for vold (Norge 2025)</a:t>
            </a:r>
            <a:endParaRPr lang="nb-NO" dirty="0"/>
          </a:p>
          <a:p>
            <a:pPr marL="0" indent="0">
              <a:buNone/>
            </a:pPr>
            <a:r>
              <a:rPr lang="nb-NO"/>
              <a:t>Ungdomsskolelever i Time rapporterer i 2025:</a:t>
            </a:r>
            <a:endParaRPr lang="nb-NO" dirty="0"/>
          </a:p>
          <a:p>
            <a:pPr marL="0" indent="0">
              <a:buNone/>
            </a:pPr>
            <a:r>
              <a:rPr lang="nb-NO"/>
              <a:t>2% opplever vold mellom voksne hjemme. </a:t>
            </a:r>
            <a:endParaRPr lang="nb-NO" dirty="0"/>
          </a:p>
          <a:p>
            <a:pPr marL="0" indent="0">
              <a:buNone/>
            </a:pPr>
            <a:r>
              <a:rPr lang="nb-NO"/>
              <a:t>3% opplever fysisk vold fra voksne </a:t>
            </a:r>
            <a:endParaRPr lang="nb-NO" dirty="0"/>
          </a:p>
          <a:p>
            <a:pPr marL="0" indent="0">
              <a:buNone/>
            </a:pPr>
            <a:r>
              <a:rPr lang="nb-NO"/>
              <a:t>10-28 barn på Frøyland? </a:t>
            </a:r>
            <a:endParaRPr lang="nb-NO" dirty="0"/>
          </a:p>
          <a:p>
            <a:pPr marL="0" indent="0">
              <a:buNone/>
            </a:pPr>
            <a:r>
              <a:rPr lang="nb-NO"/>
              <a:t>(planen er under revisjon)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Content Placeholder 4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0DE205B-6738-B8EA-7154-3E6B981C9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9798" y="368861"/>
            <a:ext cx="4685845" cy="59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DABC-C0F4-A475-A51F-FDDBC220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</a:t>
            </a:r>
            <a:r>
              <a:rPr lang="en-GB" dirty="0"/>
              <a:t> er </a:t>
            </a:r>
            <a:r>
              <a:rPr lang="en-GB" dirty="0" err="1"/>
              <a:t>vold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konsekvenser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AEA4-9CD8-2F80-AF87-D751D3F56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Bing Videos</a:t>
            </a:r>
            <a:endParaRPr lang="en-GB" dirty="0"/>
          </a:p>
          <a:p>
            <a:r>
              <a:rPr lang="nb-NO" dirty="0"/>
              <a:t>Psykisk vold</a:t>
            </a:r>
          </a:p>
          <a:p>
            <a:r>
              <a:rPr lang="nb-NO" dirty="0"/>
              <a:t>Fysisk vold </a:t>
            </a:r>
          </a:p>
          <a:p>
            <a:r>
              <a:rPr lang="nb-NO" dirty="0"/>
              <a:t>Latent vold </a:t>
            </a:r>
          </a:p>
          <a:p>
            <a:r>
              <a:rPr lang="nb-NO" dirty="0"/>
              <a:t>Se/høre vold mot andre</a:t>
            </a:r>
          </a:p>
          <a:p>
            <a:r>
              <a:rPr lang="nb-NO" dirty="0"/>
              <a:t>Seksuell vold </a:t>
            </a:r>
          </a:p>
          <a:p>
            <a:r>
              <a:rPr lang="nb-NO" dirty="0"/>
              <a:t>Materiell vold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nb-NO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CB8D8-7FE7-28E0-5CBA-90FCD92649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/>
              <a:t>Hjerneutvikling</a:t>
            </a:r>
          </a:p>
          <a:p>
            <a:r>
              <a:rPr lang="nb-NO"/>
              <a:t>Læring, tenking</a:t>
            </a:r>
          </a:p>
          <a:p>
            <a:r>
              <a:rPr lang="nb-NO"/>
              <a:t>Sosial utvikling</a:t>
            </a:r>
          </a:p>
          <a:p>
            <a:r>
              <a:rPr lang="nb-NO"/>
              <a:t>Regulering og atferd</a:t>
            </a:r>
          </a:p>
          <a:p>
            <a:r>
              <a:rPr lang="nb-NO"/>
              <a:t>Psyksike lidelser</a:t>
            </a:r>
            <a:endParaRPr lang="nb-NO" dirty="0"/>
          </a:p>
          <a:p>
            <a:r>
              <a:rPr lang="nb-NO"/>
              <a:t>Søvn</a:t>
            </a:r>
            <a:endParaRPr lang="nb-NO" dirty="0"/>
          </a:p>
          <a:p>
            <a:r>
              <a:rPr lang="nb-NO"/>
              <a:t>Arv </a:t>
            </a:r>
            <a:endParaRPr lang="nb-NO" dirty="0"/>
          </a:p>
          <a:p>
            <a:r>
              <a:rPr lang="nb-NO"/>
              <a:t>Har du prøvd å pugge/huske verb mens du er skikkelig stressa? </a:t>
            </a:r>
            <a:endParaRPr lang="nb-NO" dirty="0"/>
          </a:p>
        </p:txBody>
      </p:sp>
      <p:pic>
        <p:nvPicPr>
          <p:cNvPr id="5" name="Picture 4" descr="A brain with yellow star and words&#10;&#10;AI-generated content may be incorrect.">
            <a:extLst>
              <a:ext uri="{FF2B5EF4-FFF2-40B4-BE49-F238E27FC236}">
                <a16:creationId xmlns:a16="http://schemas.microsoft.com/office/drawing/2014/main" id="{87A34A29-DFBE-F15D-2201-9641450F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0" y="590829"/>
            <a:ext cx="2532530" cy="24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16D9-B9E0-4162-5F00-BB4717F7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Førebyggende arbeid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1983-A97C-F5B5-E3EB-20E6283E0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Skolen skal informere om skadevirkninger av å leve med vold I nære relajoner</a:t>
            </a:r>
          </a:p>
          <a:p>
            <a:r>
              <a:rPr lang="nb-NO"/>
              <a:t>Skolen skal følge med </a:t>
            </a:r>
            <a:endParaRPr lang="nb-NO" dirty="0"/>
          </a:p>
          <a:p>
            <a:r>
              <a:rPr lang="nb-NO"/>
              <a:t>Ved mistanke skal vi snakke med barn</a:t>
            </a:r>
          </a:p>
          <a:p>
            <a:r>
              <a:rPr lang="nb-NO"/>
              <a:t>Meldeplikt og plikt til å avverge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DCE5-66F0-E168-7A79-6F38AD01FA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/>
              <a:t>Det er hjelp å få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/>
              <a:t>Hjemmesida </a:t>
            </a:r>
            <a:endParaRPr lang="nb-NO" dirty="0"/>
          </a:p>
          <a:p>
            <a:pPr marL="0" indent="0">
              <a:buNone/>
            </a:pPr>
            <a:r>
              <a:rPr lang="nb-NO" u="sng"/>
              <a:t>Time kommune:</a:t>
            </a:r>
            <a:r>
              <a:rPr lang="nb-NO" dirty="0"/>
              <a:t> </a:t>
            </a:r>
            <a:r>
              <a:rPr lang="nb-NO"/>
              <a:t>Familiesenteret, barnevernet, krisesenter </a:t>
            </a:r>
          </a:p>
          <a:p>
            <a:pPr marL="0" indent="0">
              <a:buNone/>
            </a:pPr>
            <a:r>
              <a:rPr lang="nb-NO"/>
              <a:t>Alarmtelefon </a:t>
            </a:r>
          </a:p>
          <a:p>
            <a:pPr marL="0" indent="0">
              <a:buNone/>
            </a:pPr>
            <a:r>
              <a:rPr lang="nb-NO"/>
              <a:t>For barn og unge</a:t>
            </a:r>
            <a:endParaRPr lang="nb-NO" dirty="0"/>
          </a:p>
          <a:p>
            <a:pPr marL="0" indent="0">
              <a:buNone/>
            </a:pPr>
            <a:r>
              <a:rPr lang="nb-NO"/>
              <a:t>116 111</a:t>
            </a:r>
            <a:endParaRPr lang="nb-NO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group of people holding hands&#10;&#10;AI-generated content may be incorrect.">
            <a:extLst>
              <a:ext uri="{FF2B5EF4-FFF2-40B4-BE49-F238E27FC236}">
                <a16:creationId xmlns:a16="http://schemas.microsoft.com/office/drawing/2014/main" id="{CB67C60F-9E4E-12AD-E87D-DB8F2502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988" y="471768"/>
            <a:ext cx="2048995" cy="21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E4CAE4-8094-494E-3B3E-4C206848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477C7B-C95F-1B7A-1D88-C446A8CC5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Veke 18</a:t>
            </a:r>
          </a:p>
          <a:p>
            <a:r>
              <a:rPr lang="nb-NO" dirty="0"/>
              <a:t>Samarbeid med Frankrike</a:t>
            </a:r>
          </a:p>
        </p:txBody>
      </p:sp>
    </p:spTree>
    <p:extLst>
      <p:ext uri="{BB962C8B-B14F-4D97-AF65-F5344CB8AC3E}">
        <p14:creationId xmlns:p14="http://schemas.microsoft.com/office/powerpoint/2010/main" val="159023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9B8DC3-5F0B-71F3-5291-74C06497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nb-NO" sz="5600"/>
            </a:br>
            <a:r>
              <a:rPr lang="nb-NO" sz="5600"/>
              <a:t>Tema er </a:t>
            </a:r>
            <a:br>
              <a:rPr lang="nb-NO" sz="5600"/>
            </a:br>
            <a:r>
              <a:rPr lang="nb-NO" sz="5600"/>
              <a:t>Bærekraft</a:t>
            </a:r>
            <a:br>
              <a:rPr lang="nb-NO" sz="5600"/>
            </a:br>
            <a:r>
              <a:rPr lang="nb-NO" sz="5600"/>
              <a:t>Med fokus på livet i/rundt havet. </a:t>
            </a:r>
            <a:br>
              <a:rPr lang="nb-NO" sz="5600"/>
            </a:br>
            <a:endParaRPr lang="en-US" sz="560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1E73CCC-8B77-0D0C-C3D9-11C9590A6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224" y="2308369"/>
            <a:ext cx="4992624" cy="2250406"/>
          </a:xfrm>
          <a:prstGeom prst="rect">
            <a:avLst/>
          </a:prstGeom>
          <a:noFill/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111895-C263-79B0-658C-CEDBAD25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A83C5A-E728-27F1-8743-FF591355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9B552A9-22B6-969B-D11B-61248188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7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3509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9CA9AB-A199-ABCC-C2B5-0A47E567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70" y="365125"/>
            <a:ext cx="10515600" cy="1325563"/>
          </a:xfrm>
        </p:spPr>
        <p:txBody>
          <a:bodyPr/>
          <a:lstStyle/>
          <a:p>
            <a:r>
              <a:rPr lang="nb-NO" dirty="0"/>
              <a:t>Uke 18 – en annerledes uke 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30AB2A-FC99-99FE-E943-6DBBCCE9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På skolen skal vi: </a:t>
            </a:r>
          </a:p>
          <a:p>
            <a:r>
              <a:rPr lang="nb-NO" dirty="0"/>
              <a:t>Lære om livet i havet</a:t>
            </a:r>
          </a:p>
          <a:p>
            <a:r>
              <a:rPr lang="nb-NO" dirty="0"/>
              <a:t>Bærekraft og hva vi kan gjøre for miljøet</a:t>
            </a:r>
          </a:p>
          <a:p>
            <a:r>
              <a:rPr lang="nb-NO" dirty="0"/>
              <a:t>Gå tur</a:t>
            </a:r>
          </a:p>
          <a:p>
            <a:r>
              <a:rPr lang="nb-NO" dirty="0"/>
              <a:t>Spise ute</a:t>
            </a:r>
          </a:p>
          <a:p>
            <a:r>
              <a:rPr lang="nb-NO" dirty="0"/>
              <a:t>Leik</a:t>
            </a:r>
          </a:p>
          <a:p>
            <a:r>
              <a:rPr lang="nb-NO" dirty="0"/>
              <a:t>Se film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90A4ED-CD7C-35BB-4936-AFDC4FAC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/>
              <a:t>3.9.20XX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9C63FA3-353D-08DC-44B8-FF1C77A3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/>
              <a:t>Tittel på presentasjonen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FA20-E4FE-98A1-D4E2-C0049DB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C18C1E5-FB55-42F5-BD6D-9CC153FCDBE6}" type="slidenum">
              <a:rPr lang="nb-NO" noProof="0" smtClean="0"/>
              <a:pPr rtl="0">
                <a:spcAft>
                  <a:spcPts val="600"/>
                </a:spcAft>
              </a:pPr>
              <a:t>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8975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05F31D-3D09-F9A2-13B1-7C49DED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95DB5F-E21E-F408-1D13-7E1C7B0CC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0902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91_TF00621257_Win32" id="{B1888B79-B6DC-4FBD-8520-0F7D2364299A}" vid="{B70038C7-6E14-4445-876E-E0462E5D14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d6828e-6842-4307-9d65-1e4039799dda" xsi:nil="true"/>
    <lcf76f155ced4ddcb4097134ff3c332f xmlns="1ef29526-308e-43e8-ab07-2047fa861b8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2D43FEFD4531408023941660500C2E" ma:contentTypeVersion="15" ma:contentTypeDescription="Opprett et nytt dokument." ma:contentTypeScope="" ma:versionID="a0b8f82cd96f96843aae40550c248491">
  <xsd:schema xmlns:xsd="http://www.w3.org/2001/XMLSchema" xmlns:xs="http://www.w3.org/2001/XMLSchema" xmlns:p="http://schemas.microsoft.com/office/2006/metadata/properties" xmlns:ns2="1ef29526-308e-43e8-ab07-2047fa861b8b" xmlns:ns3="d3d6828e-6842-4307-9d65-1e4039799dda" targetNamespace="http://schemas.microsoft.com/office/2006/metadata/properties" ma:root="true" ma:fieldsID="f52d2b28a13401582fc0cdb9844dabdc" ns2:_="" ns3:_="">
    <xsd:import namespace="1ef29526-308e-43e8-ab07-2047fa861b8b"/>
    <xsd:import namespace="d3d6828e-6842-4307-9d65-1e4039799d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29526-308e-43e8-ab07-2047fa861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3efcd753-cced-4209-a768-b2865c3d9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6828e-6842-4307-9d65-1e4039799dd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e5157b3-e4be-4c78-a4e4-fa095ff53e20}" ma:internalName="TaxCatchAll" ma:showField="CatchAllData" ma:web="d3d6828e-6842-4307-9d65-1e4039799d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www.w3.org/2000/xmlns/"/>
    <ds:schemaRef ds:uri="d3d6828e-6842-4307-9d65-1e4039799dda"/>
    <ds:schemaRef ds:uri="http://www.w3.org/2001/XMLSchema-instance"/>
    <ds:schemaRef ds:uri="1ef29526-308e-43e8-ab07-2047fa861b8b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53ED69-5236-46FE-A0EC-D0D314F23C5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ef29526-308e-43e8-ab07-2047fa861b8b"/>
    <ds:schemaRef ds:uri="d3d6828e-6842-4307-9d65-1e4039799dda"/>
  </ds:schemaRefs>
</ds:datastoreItem>
</file>

<file path=customXml/itemProps3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Widescreen</PresentationFormat>
  <Paragraphs>127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7" baseType="lpstr">
      <vt:lpstr>SketchyVTI</vt:lpstr>
      <vt:lpstr>Foreldremøte</vt:lpstr>
      <vt:lpstr> Vold i nære relasjoner Erasmus+ Lesing Skriving Valg av Foreldrekontakter Info fra FAU Dialogspillet </vt:lpstr>
      <vt:lpstr>VOLD  </vt:lpstr>
      <vt:lpstr>Hva er vold og konsekvenser </vt:lpstr>
      <vt:lpstr>Førebyggende arbeid</vt:lpstr>
      <vt:lpstr>Erasmus+</vt:lpstr>
      <vt:lpstr> Tema er  Bærekraft Med fokus på livet i/rundt havet.  </vt:lpstr>
      <vt:lpstr>Uke 18 – en annerledes uke </vt:lpstr>
      <vt:lpstr>Lesing</vt:lpstr>
      <vt:lpstr>Bøker Lydbok Høytlesing Pickatale (feide) </vt:lpstr>
      <vt:lpstr>Skriving </vt:lpstr>
      <vt:lpstr>Forskjellig utgangspunkt </vt:lpstr>
      <vt:lpstr>Målet vårt er å: </vt:lpstr>
      <vt:lpstr>  Vi jobber med skriving på ulike måter:  Teknisk skriving- handler om å forme bokstaver, bokstavhus, jobbe med tastatur.  Samskriving- når to elever jobber sammen om en skriveoppgave.  Skriveramme- når vi lager noen kriterier, og rammer inn det elevene skal skrive om.  Friskriving- eleven får dikte fritt, og bruke «Barneskriving»  Skriving i alle fag- Vi bruker alle fagene til å skrive ulike type tekst/sjangre.   </vt:lpstr>
      <vt:lpstr>WriteReader – bokstavmari </vt:lpstr>
      <vt:lpstr>PowerPoint-presentasjon</vt:lpstr>
      <vt:lpstr>PowerPoint-presentasjon</vt:lpstr>
      <vt:lpstr>PowerPoint-presentasjon</vt:lpstr>
      <vt:lpstr>Informasjon fra FAU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Valg av foreldrekontakter</vt:lpstr>
      <vt:lpstr>Dialogspillet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</dc:title>
  <dc:creator>Brita</dc:creator>
  <cp:lastModifiedBy>Brita</cp:lastModifiedBy>
  <cp:revision>20</cp:revision>
  <dcterms:created xsi:type="dcterms:W3CDTF">2026-04-22T11:08:41Z</dcterms:created>
  <dcterms:modified xsi:type="dcterms:W3CDTF">2026-04-26T15:16:07Z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0x010100282D43FEFD4531408023941660500C2E</vt:lpwstr>
  </property>
  <property fmtid="{D5CDD505-2E9C-101B-9397-08002B2CF9AE}" pid="3" name="MSIP_Label_f505dd38-82b4-4427-b8a7-50e105392c97_Enabled">
    <vt:lpwstr>true</vt:lpwstr>
  </property>
  <property fmtid="{D5CDD505-2E9C-101B-9397-08002B2CF9AE}" pid="4" name="MSIP_Label_f505dd38-82b4-4427-b8a7-50e105392c97_SetDate">
    <vt:lpwstr>2026-04-22T11:08:41Z</vt:lpwstr>
  </property>
  <property fmtid="{D5CDD505-2E9C-101B-9397-08002B2CF9AE}" pid="5" name="MSIP_Label_f505dd38-82b4-4427-b8a7-50e105392c97_Method">
    <vt:lpwstr>Standard</vt:lpwstr>
  </property>
  <property fmtid="{D5CDD505-2E9C-101B-9397-08002B2CF9AE}" pid="6" name="MSIP_Label_f505dd38-82b4-4427-b8a7-50e105392c97_Name">
    <vt:lpwstr>defa4170-0d19-0005-0004-bc88714345d2</vt:lpwstr>
  </property>
  <property fmtid="{D5CDD505-2E9C-101B-9397-08002B2CF9AE}" pid="7" name="MSIP_Label_f505dd38-82b4-4427-b8a7-50e105392c97_SiteId">
    <vt:lpwstr>589e8be1-a5be-458a-ad32-8c0090608360</vt:lpwstr>
  </property>
  <property fmtid="{D5CDD505-2E9C-101B-9397-08002B2CF9AE}" pid="8" name="MSIP_Label_f505dd38-82b4-4427-b8a7-50e105392c97_ActionId">
    <vt:lpwstr>bc9155b5-733a-4131-98d9-4290f50f9755</vt:lpwstr>
  </property>
  <property fmtid="{D5CDD505-2E9C-101B-9397-08002B2CF9AE}" pid="9" name="MSIP_Label_f505dd38-82b4-4427-b8a7-50e105392c97_ContentBits">
    <vt:lpwstr>0</vt:lpwstr>
  </property>
  <property fmtid="{D5CDD505-2E9C-101B-9397-08002B2CF9AE}" pid="10" name="MSIP_Label_f505dd38-82b4-4427-b8a7-50e105392c97_Tag">
    <vt:lpwstr>60, 3, 0, 1</vt:lpwstr>
  </property>
  <property fmtid="{D5CDD505-2E9C-101B-9397-08002B2CF9AE}" pid="11" name="MediaServiceImageTags">
    <vt:lpwstr/>
  </property>
</Properties>
</file>